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71" r:id="rId6"/>
    <p:sldId id="272" r:id="rId7"/>
    <p:sldId id="273" r:id="rId8"/>
    <p:sldId id="274" r:id="rId9"/>
    <p:sldId id="275" r:id="rId10"/>
    <p:sldId id="278" r:id="rId11"/>
    <p:sldId id="276" r:id="rId12"/>
    <p:sldId id="277" r:id="rId13"/>
    <p:sldId id="279" r:id="rId14"/>
    <p:sldId id="280" r:id="rId15"/>
    <p:sldId id="282" r:id="rId16"/>
    <p:sldId id="281" r:id="rId17"/>
    <p:sldId id="285" r:id="rId18"/>
    <p:sldId id="283" r:id="rId19"/>
    <p:sldId id="284" r:id="rId20"/>
    <p:sldId id="286" r:id="rId21"/>
    <p:sldId id="287" r:id="rId22"/>
    <p:sldId id="289" r:id="rId23"/>
    <p:sldId id="288" r:id="rId24"/>
    <p:sldId id="290" r:id="rId25"/>
    <p:sldId id="291" r:id="rId26"/>
    <p:sldId id="292" r:id="rId27"/>
    <p:sldId id="259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안동엄마까투리" panose="020B0600000101010101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59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>
        <p:guide orient="horz" pos="2160"/>
        <p:guide pos="3908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tile tx="0" ty="0" sx="88000" sy="9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0000">
                  <a:schemeClr val="bg1">
                    <a:alpha val="9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이등변 삼각형 4"/>
          <p:cNvSpPr/>
          <p:nvPr userDrawn="1"/>
        </p:nvSpPr>
        <p:spPr>
          <a:xfrm>
            <a:off x="10220326" y="0"/>
            <a:ext cx="973932" cy="857872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10800000">
            <a:off x="10707292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10800000">
            <a:off x="10220326" y="857872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10707292" y="857872"/>
            <a:ext cx="973932" cy="85787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0800000">
            <a:off x="10707292" y="1715744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>
            <a:off x="9246394" y="5147232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10800000">
            <a:off x="11194258" y="4289360"/>
            <a:ext cx="973932" cy="85787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 rot="10800000">
            <a:off x="8759428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0800000">
            <a:off x="9718846" y="1715744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>
            <a:off x="1453911" y="5147232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 userDrawn="1"/>
        </p:nvSpPr>
        <p:spPr>
          <a:xfrm rot="10800000">
            <a:off x="1453911" y="6005104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>
            <a:off x="966945" y="6005104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 userDrawn="1"/>
        </p:nvSpPr>
        <p:spPr>
          <a:xfrm rot="10800000">
            <a:off x="966945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24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2"/>
              <a:srcRect/>
              <a:tile tx="0" ty="0" sx="88000" sy="9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오각형 18"/>
          <p:cNvSpPr/>
          <p:nvPr userDrawn="1"/>
        </p:nvSpPr>
        <p:spPr>
          <a:xfrm rot="10800000">
            <a:off x="3889625" y="0"/>
            <a:ext cx="8316888" cy="6892290"/>
          </a:xfrm>
          <a:prstGeom prst="homePlate">
            <a:avLst>
              <a:gd name="adj" fmla="val 28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 rot="10800000">
            <a:off x="495377" y="0"/>
            <a:ext cx="11201245" cy="6901076"/>
            <a:chOff x="966945" y="-38100"/>
            <a:chExt cx="11201245" cy="6901076"/>
          </a:xfrm>
        </p:grpSpPr>
        <p:sp>
          <p:nvSpPr>
            <p:cNvPr id="5" name="이등변 삼각형 4"/>
            <p:cNvSpPr/>
            <p:nvPr userDrawn="1"/>
          </p:nvSpPr>
          <p:spPr>
            <a:xfrm>
              <a:off x="10220326" y="0"/>
              <a:ext cx="973932" cy="857872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10800000">
              <a:off x="10707292" y="0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 userDrawn="1"/>
          </p:nvSpPr>
          <p:spPr>
            <a:xfrm rot="10800000">
              <a:off x="10220326" y="857872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 userDrawn="1"/>
          </p:nvSpPr>
          <p:spPr>
            <a:xfrm>
              <a:off x="10707292" y="857872"/>
              <a:ext cx="973932" cy="8578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 userDrawn="1"/>
          </p:nvSpPr>
          <p:spPr>
            <a:xfrm rot="10800000">
              <a:off x="10707292" y="1715744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 userDrawn="1"/>
          </p:nvSpPr>
          <p:spPr>
            <a:xfrm>
              <a:off x="9246394" y="5147232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 userDrawn="1"/>
          </p:nvSpPr>
          <p:spPr>
            <a:xfrm rot="10800000">
              <a:off x="11194258" y="4289360"/>
              <a:ext cx="973932" cy="8578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 userDrawn="1"/>
          </p:nvSpPr>
          <p:spPr>
            <a:xfrm rot="10800000">
              <a:off x="8759428" y="0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 userDrawn="1"/>
          </p:nvSpPr>
          <p:spPr>
            <a:xfrm rot="10800000">
              <a:off x="9718846" y="1715744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 userDrawn="1"/>
          </p:nvSpPr>
          <p:spPr>
            <a:xfrm>
              <a:off x="1453911" y="5147232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 userDrawn="1"/>
          </p:nvSpPr>
          <p:spPr>
            <a:xfrm rot="10800000">
              <a:off x="1453911" y="6005104"/>
              <a:ext cx="973932" cy="85787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 userDrawn="1"/>
          </p:nvSpPr>
          <p:spPr>
            <a:xfrm>
              <a:off x="966945" y="6005104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 userDrawn="1"/>
          </p:nvSpPr>
          <p:spPr>
            <a:xfrm rot="10800000">
              <a:off x="966945" y="-38100"/>
              <a:ext cx="973932" cy="85787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2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자유형 40"/>
          <p:cNvSpPr/>
          <p:nvPr userDrawn="1"/>
        </p:nvSpPr>
        <p:spPr>
          <a:xfrm>
            <a:off x="-486966" y="0"/>
            <a:ext cx="973932" cy="857872"/>
          </a:xfrm>
          <a:custGeom>
            <a:avLst/>
            <a:gdLst>
              <a:gd name="connsiteX0" fmla="*/ 486966 w 973932"/>
              <a:gd name="connsiteY0" fmla="*/ 0 h 857872"/>
              <a:gd name="connsiteX1" fmla="*/ 973932 w 973932"/>
              <a:gd name="connsiteY1" fmla="*/ 857872 h 857872"/>
              <a:gd name="connsiteX2" fmla="*/ 0 w 973932"/>
              <a:gd name="connsiteY2" fmla="*/ 857872 h 857872"/>
              <a:gd name="connsiteX3" fmla="*/ 1 w 973932"/>
              <a:gd name="connsiteY3" fmla="*/ 857871 h 857872"/>
              <a:gd name="connsiteX4" fmla="*/ 486966 w 973932"/>
              <a:gd name="connsiteY4" fmla="*/ 857871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932" h="857872">
                <a:moveTo>
                  <a:pt x="486966" y="0"/>
                </a:moveTo>
                <a:lnTo>
                  <a:pt x="973932" y="857872"/>
                </a:lnTo>
                <a:lnTo>
                  <a:pt x="0" y="857872"/>
                </a:lnTo>
                <a:lnTo>
                  <a:pt x="1" y="857871"/>
                </a:lnTo>
                <a:lnTo>
                  <a:pt x="486966" y="85787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 userDrawn="1"/>
        </p:nvSpPr>
        <p:spPr>
          <a:xfrm rot="10800000">
            <a:off x="0" y="0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 userDrawn="1"/>
        </p:nvSpPr>
        <p:spPr>
          <a:xfrm rot="10800000">
            <a:off x="0" y="857872"/>
            <a:ext cx="486966" cy="857872"/>
          </a:xfrm>
          <a:custGeom>
            <a:avLst/>
            <a:gdLst>
              <a:gd name="connsiteX0" fmla="*/ 486966 w 486966"/>
              <a:gd name="connsiteY0" fmla="*/ 857872 h 857872"/>
              <a:gd name="connsiteX1" fmla="*/ 0 w 486966"/>
              <a:gd name="connsiteY1" fmla="*/ 857872 h 857872"/>
              <a:gd name="connsiteX2" fmla="*/ 486966 w 486966"/>
              <a:gd name="connsiteY2" fmla="*/ 0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966" h="857872">
                <a:moveTo>
                  <a:pt x="486966" y="857872"/>
                </a:moveTo>
                <a:lnTo>
                  <a:pt x="0" y="857872"/>
                </a:lnTo>
                <a:lnTo>
                  <a:pt x="486966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8" name="이등변 삼각형 47"/>
          <p:cNvSpPr/>
          <p:nvPr userDrawn="1"/>
        </p:nvSpPr>
        <p:spPr>
          <a:xfrm>
            <a:off x="10220326" y="2573616"/>
            <a:ext cx="973932" cy="857872"/>
          </a:xfrm>
          <a:prstGeom prst="triangle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/>
          <p:cNvSpPr/>
          <p:nvPr userDrawn="1"/>
        </p:nvSpPr>
        <p:spPr>
          <a:xfrm>
            <a:off x="9246394" y="6005104"/>
            <a:ext cx="973932" cy="8578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 userDrawn="1"/>
        </p:nvSpPr>
        <p:spPr>
          <a:xfrm rot="10800000">
            <a:off x="11194258" y="5147232"/>
            <a:ext cx="973932" cy="857872"/>
          </a:xfrm>
          <a:prstGeom prst="triangle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 userDrawn="1"/>
        </p:nvSpPr>
        <p:spPr>
          <a:xfrm>
            <a:off x="-486966" y="1715744"/>
            <a:ext cx="973932" cy="857872"/>
          </a:xfrm>
          <a:custGeom>
            <a:avLst/>
            <a:gdLst>
              <a:gd name="connsiteX0" fmla="*/ 486966 w 973932"/>
              <a:gd name="connsiteY0" fmla="*/ 0 h 857872"/>
              <a:gd name="connsiteX1" fmla="*/ 973932 w 973932"/>
              <a:gd name="connsiteY1" fmla="*/ 857872 h 857872"/>
              <a:gd name="connsiteX2" fmla="*/ 0 w 973932"/>
              <a:gd name="connsiteY2" fmla="*/ 857872 h 857872"/>
              <a:gd name="connsiteX3" fmla="*/ 1 w 973932"/>
              <a:gd name="connsiteY3" fmla="*/ 857871 h 857872"/>
              <a:gd name="connsiteX4" fmla="*/ 486966 w 973932"/>
              <a:gd name="connsiteY4" fmla="*/ 857871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932" h="857872">
                <a:moveTo>
                  <a:pt x="486966" y="0"/>
                </a:moveTo>
                <a:lnTo>
                  <a:pt x="973932" y="857872"/>
                </a:lnTo>
                <a:lnTo>
                  <a:pt x="0" y="857872"/>
                </a:lnTo>
                <a:lnTo>
                  <a:pt x="1" y="857871"/>
                </a:lnTo>
                <a:lnTo>
                  <a:pt x="486966" y="85787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5" name="자유형 54"/>
          <p:cNvSpPr/>
          <p:nvPr userDrawn="1"/>
        </p:nvSpPr>
        <p:spPr>
          <a:xfrm rot="10800000">
            <a:off x="0" y="2573615"/>
            <a:ext cx="486966" cy="857872"/>
          </a:xfrm>
          <a:custGeom>
            <a:avLst/>
            <a:gdLst>
              <a:gd name="connsiteX0" fmla="*/ 486966 w 486966"/>
              <a:gd name="connsiteY0" fmla="*/ 857872 h 857872"/>
              <a:gd name="connsiteX1" fmla="*/ 0 w 486966"/>
              <a:gd name="connsiteY1" fmla="*/ 857872 h 857872"/>
              <a:gd name="connsiteX2" fmla="*/ 486966 w 486966"/>
              <a:gd name="connsiteY2" fmla="*/ 0 h 85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966" h="857872">
                <a:moveTo>
                  <a:pt x="486966" y="857872"/>
                </a:moveTo>
                <a:lnTo>
                  <a:pt x="0" y="857872"/>
                </a:lnTo>
                <a:lnTo>
                  <a:pt x="486966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9" name="이등변 삼각형 58"/>
          <p:cNvSpPr/>
          <p:nvPr userDrawn="1"/>
        </p:nvSpPr>
        <p:spPr>
          <a:xfrm rot="10800000">
            <a:off x="9246394" y="857872"/>
            <a:ext cx="973932" cy="857872"/>
          </a:xfrm>
          <a:prstGeom prst="triangl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19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84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876300" y="1859340"/>
            <a:ext cx="74815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Deep Learning for</a:t>
            </a:r>
          </a:p>
          <a:p>
            <a:r>
              <a:rPr lang="en-US" altLang="ko-KR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Time Series Forecasting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76300" y="3429000"/>
            <a:ext cx="1949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2022.07.22.</a:t>
            </a:r>
          </a:p>
          <a:p>
            <a:r>
              <a:rPr lang="ko-KR" altLang="en-US" sz="24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김동현</a:t>
            </a:r>
            <a:endParaRPr lang="en-US" altLang="ko-KR" sz="2400" dirty="0">
              <a:gradFill>
                <a:gsLst>
                  <a:gs pos="0">
                    <a:srgbClr val="0099FF"/>
                  </a:gs>
                  <a:gs pos="100000">
                    <a:srgbClr val="0099FF"/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B167CC-EF1C-12DA-E624-90BB6E6AD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44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677610" cy="1015663"/>
            <a:chOff x="819150" y="403651"/>
            <a:chExt cx="367761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6776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Loss Function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02-4. Why?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1623F-243A-2159-CEEA-CAF67BC3A62D}"/>
              </a:ext>
            </a:extLst>
          </p:cNvPr>
          <p:cNvSpPr txBox="1"/>
          <p:nvPr/>
        </p:nvSpPr>
        <p:spPr>
          <a:xfrm>
            <a:off x="895350" y="1423719"/>
            <a:ext cx="10991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i="1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“</a:t>
            </a:r>
            <a:r>
              <a:rPr lang="ko-KR" altLang="en-US" sz="2400" i="1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신경망을 학습할 때 정확도를 지표로 삼아서는 안 된다</a:t>
            </a:r>
            <a:r>
              <a:rPr lang="en-US" altLang="ko-KR" sz="2400" i="1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 </a:t>
            </a:r>
            <a:r>
              <a:rPr lang="ko-KR" altLang="en-US" sz="2400" i="1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정확도를 지표로 하면 매개변수의 미분이 대부분의 장소에서 </a:t>
            </a:r>
            <a:r>
              <a:rPr lang="en-US" altLang="ko-KR" sz="2400" i="1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</a:t>
            </a:r>
            <a:r>
              <a:rPr lang="ko-KR" altLang="en-US" sz="2400" i="1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되기 때문이다</a:t>
            </a:r>
            <a:r>
              <a:rPr lang="en-US" altLang="ko-KR" sz="2400" i="1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.”</a:t>
            </a:r>
          </a:p>
          <a:p>
            <a:pPr latinLnBrk="0"/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정확도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(Accuracy)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매개변수의 미소한 변화에는 거의 반응을 보이지 않고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있다 하더라도 그 값이 불연속적으로 갑자기 변화함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계단 함수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(Step Function)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활성화 함수로 사용하지 않는 이유와 동일함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Step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Function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은 한순간만 변화를 일으키지만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Sigmoid Function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미분은 출력이 연속적으로 변하고 곡선의 기울기도 연속적으로 변함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미분 값은 어느 장소라도 </a:t>
            </a:r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</a:t>
            </a:r>
            <a:r>
              <a:rPr lang="ko-KR" altLang="en-US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되지 않음</a:t>
            </a:r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중요한 성질</a:t>
            </a:r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).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8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6101350" cy="1015663"/>
            <a:chOff x="819150" y="403651"/>
            <a:chExt cx="610135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61013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03. Numerical Differentiation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03-1. Differentiation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/>
              <p:nvPr/>
            </p:nvSpPr>
            <p:spPr>
              <a:xfrm>
                <a:off x="895350" y="1423719"/>
                <a:ext cx="10991850" cy="67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Formula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1423719"/>
                <a:ext cx="10991850" cy="674608"/>
              </a:xfrm>
              <a:prstGeom prst="rect">
                <a:avLst/>
              </a:prstGeom>
              <a:blipFill>
                <a:blip r:embed="rId3"/>
                <a:stretch>
                  <a:fillRect l="-776" b="-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77086E1-6E6C-F922-3117-7D4A0F17B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49" y="2664829"/>
            <a:ext cx="5994977" cy="764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6B69D2-58A0-2D2C-7AD9-9F8096C9195D}"/>
                  </a:ext>
                </a:extLst>
              </p:cNvPr>
              <p:cNvSpPr txBox="1"/>
              <p:nvPr/>
            </p:nvSpPr>
            <p:spPr>
              <a:xfrm>
                <a:off x="895350" y="3495289"/>
                <a:ext cx="109918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Key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points</a:t>
                </a:r>
              </a:p>
              <a:p>
                <a:pPr marL="457200" indent="-457200" latinLnBrk="0">
                  <a:buFont typeface="+mj-lt"/>
                  <a:buAutoNum type="arabicParenR"/>
                </a:pP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미세한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값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h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ko-KR" altLang="en-US" sz="2400" i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로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설정함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이 정도의 값을 사용하면 좋은 결과를 얻는다고 알려져 있음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</a:t>
                </a:r>
              </a:p>
              <a:p>
                <a:pPr marL="457200" indent="-457200" latinLnBrk="0">
                  <a:buFont typeface="+mj-lt"/>
                  <a:buAutoNum type="arabicParenR"/>
                </a:pP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수치 미분에는 오차가 포함됨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이를 줄이기 위해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, (</a:t>
                </a:r>
                <a:r>
                  <a:rPr lang="en-US" altLang="ko-KR" sz="2400" dirty="0" err="1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x+h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)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와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(x-h)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일 때의 함수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f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의 차분을 계산하는 방법을 씀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 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-&gt; </a:t>
                </a:r>
                <a:r>
                  <a:rPr lang="ko-KR" altLang="en-US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중심 차분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, </a:t>
                </a:r>
                <a:r>
                  <a:rPr lang="ko-KR" altLang="en-US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중앙 차분</a:t>
                </a:r>
                <a:endParaRPr lang="en-US" altLang="ko-KR" sz="2400" dirty="0">
                  <a:solidFill>
                    <a:srgbClr val="FF0000"/>
                  </a:solidFill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6B69D2-58A0-2D2C-7AD9-9F8096C91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3495289"/>
                <a:ext cx="10991850" cy="1569660"/>
              </a:xfrm>
              <a:prstGeom prst="rect">
                <a:avLst/>
              </a:prstGeom>
              <a:blipFill>
                <a:blip r:embed="rId5"/>
                <a:stretch>
                  <a:fillRect l="-776" t="-3101" r="-1886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2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6101350" cy="1015663"/>
            <a:chOff x="819150" y="403651"/>
            <a:chExt cx="610135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61013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03. Numerical Differentiation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03-1. Differentiation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/>
              <p:nvPr/>
            </p:nvSpPr>
            <p:spPr>
              <a:xfrm>
                <a:off x="895350" y="1423719"/>
                <a:ext cx="10991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Example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=0.01</m:t>
                    </m:r>
                    <m:sSup>
                      <m:sSup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+0.1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1423719"/>
                <a:ext cx="10991850" cy="461665"/>
              </a:xfrm>
              <a:prstGeom prst="rect">
                <a:avLst/>
              </a:prstGeom>
              <a:blipFill>
                <a:blip r:embed="rId3"/>
                <a:stretch>
                  <a:fillRect l="-776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6B69D2-58A0-2D2C-7AD9-9F8096C9195D}"/>
                  </a:ext>
                </a:extLst>
              </p:cNvPr>
              <p:cNvSpPr txBox="1"/>
              <p:nvPr/>
            </p:nvSpPr>
            <p:spPr>
              <a:xfrm>
                <a:off x="895350" y="4646381"/>
                <a:ext cx="10419196" cy="138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해석적 해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=0.02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+0.1</m:t>
                    </m:r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Ex 1) x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=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5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일 때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0.2</a:t>
                </a: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Ex 2) x = 10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일 때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0.3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6B69D2-58A0-2D2C-7AD9-9F8096C91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4646381"/>
                <a:ext cx="10419196" cy="1381404"/>
              </a:xfrm>
              <a:prstGeom prst="rect">
                <a:avLst/>
              </a:prstGeom>
              <a:blipFill>
                <a:blip r:embed="rId4"/>
                <a:stretch>
                  <a:fillRect l="-819" b="-8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B51C9939-CE6C-4CF5-2A43-12409880F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" y="1946939"/>
            <a:ext cx="5921086" cy="7667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451EAA-2AB7-79CD-9FF3-14EA60925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" y="2960298"/>
            <a:ext cx="5921086" cy="16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3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6101350" cy="1015663"/>
            <a:chOff x="819150" y="403651"/>
            <a:chExt cx="610135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61013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03. Numerical Differentiation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03-2. Partial Differentiation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/>
              <p:nvPr/>
            </p:nvSpPr>
            <p:spPr>
              <a:xfrm>
                <a:off x="895350" y="1423719"/>
                <a:ext cx="10991850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Example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1423719"/>
                <a:ext cx="10991850" cy="468975"/>
              </a:xfrm>
              <a:prstGeom prst="rect">
                <a:avLst/>
              </a:prstGeom>
              <a:blipFill>
                <a:blip r:embed="rId3"/>
                <a:stretch>
                  <a:fillRect l="-776" t="-9211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6B69D2-58A0-2D2C-7AD9-9F8096C9195D}"/>
                  </a:ext>
                </a:extLst>
              </p:cNvPr>
              <p:cNvSpPr txBox="1"/>
              <p:nvPr/>
            </p:nvSpPr>
            <p:spPr>
              <a:xfrm>
                <a:off x="895350" y="2072946"/>
                <a:ext cx="104191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Q1)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=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=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4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일 때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에 대한 </a:t>
                </a:r>
                <a:r>
                  <a:rPr lang="ko-KR" altLang="en-US" sz="2400" dirty="0" err="1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편미분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? / A)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해석적 해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400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6B69D2-58A0-2D2C-7AD9-9F8096C91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2072946"/>
                <a:ext cx="10419196" cy="461665"/>
              </a:xfrm>
              <a:prstGeom prst="rect">
                <a:avLst/>
              </a:prstGeom>
              <a:blipFill>
                <a:blip r:embed="rId4"/>
                <a:stretch>
                  <a:fillRect l="-936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9A039752-3998-8562-518D-9AC895AA0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" y="2532426"/>
            <a:ext cx="5874905" cy="1217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423F76-6BD6-6BAE-13F2-9FB60E925B44}"/>
                  </a:ext>
                </a:extLst>
              </p:cNvPr>
              <p:cNvSpPr txBox="1"/>
              <p:nvPr/>
            </p:nvSpPr>
            <p:spPr>
              <a:xfrm>
                <a:off x="895350" y="3978395"/>
                <a:ext cx="104191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Q2)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=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=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4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일 때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에 대한 </a:t>
                </a:r>
                <a:r>
                  <a:rPr lang="ko-KR" altLang="en-US" sz="2400" dirty="0" err="1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편미분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? / A)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해석적 해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400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423F76-6BD6-6BAE-13F2-9FB60E92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3978395"/>
                <a:ext cx="10419196" cy="461665"/>
              </a:xfrm>
              <a:prstGeom prst="rect">
                <a:avLst/>
              </a:prstGeom>
              <a:blipFill>
                <a:blip r:embed="rId6"/>
                <a:stretch>
                  <a:fillRect l="-936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247D26B2-6820-A129-D0AF-0C2C96EC3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50" y="4440060"/>
            <a:ext cx="5874905" cy="12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725426" cy="850047"/>
            <a:chOff x="819150" y="403651"/>
            <a:chExt cx="2725426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7254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effectLst/>
                  <a:uLnTx/>
                  <a:uFillTx/>
                  <a:latin typeface="안동엄마까투리" panose="020B0600000101010101" pitchFamily="50" charset="-127"/>
                  <a:ea typeface="안동엄마까투리" panose="020B0600000101010101" pitchFamily="50" charset="-127"/>
                  <a:cs typeface="+mn-cs"/>
                </a:rPr>
                <a:t>04. </a:t>
              </a:r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Gradient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effectLst/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50000"/>
                        <a:lumOff val="50000"/>
                      </a:prstClr>
                    </a:gs>
                    <a:gs pos="100000">
                      <a:prstClr val="black">
                        <a:lumMod val="50000"/>
                        <a:lumOff val="50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1192610"/>
            <a:ext cx="1099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기울기</a:t>
            </a:r>
            <a:r>
              <a:rPr lang="en-US" altLang="ko-KR" sz="2400" dirty="0">
                <a:solidFill>
                  <a:prstClr val="black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(Gradient) : </a:t>
            </a:r>
            <a:r>
              <a:rPr lang="ko-KR" altLang="en-US" sz="2400" dirty="0">
                <a:solidFill>
                  <a:prstClr val="black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모든</a:t>
            </a:r>
            <a:r>
              <a:rPr lang="en-US" altLang="ko-KR" sz="2400" dirty="0">
                <a:solidFill>
                  <a:prstClr val="black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변수의 </a:t>
            </a:r>
            <a:r>
              <a:rPr lang="ko-KR" altLang="en-US" sz="2400" dirty="0" err="1">
                <a:solidFill>
                  <a:prstClr val="black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편미분을</a:t>
            </a:r>
            <a:r>
              <a:rPr lang="ko-KR" altLang="en-US" sz="2400" dirty="0">
                <a:solidFill>
                  <a:prstClr val="black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벡터로 정리한 것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안동엄마까투리" panose="020B0600000101010101" pitchFamily="50" charset="-127"/>
              <a:ea typeface="안동엄마까투리" panose="020B0600000101010101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7527B-91EC-CDCF-C4BC-242241B3CC55}"/>
                  </a:ext>
                </a:extLst>
              </p:cNvPr>
              <p:cNvSpPr txBox="1"/>
              <p:nvPr/>
            </p:nvSpPr>
            <p:spPr>
              <a:xfrm>
                <a:off x="6190176" y="4375784"/>
                <a:ext cx="55281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latinLnBrk="0"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-&gt;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해석적 해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[</a:t>
                </a:r>
                <a14:m>
                  <m:oMath xmlns:m="http://schemas.openxmlformats.org/officeDocument/2006/math">
                    <m:r>
                      <a:rPr lang="en-US" altLang="ko-KR" sz="2000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ko-KR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ko-KR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]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7527B-91EC-CDCF-C4BC-242241B3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176" y="4375784"/>
                <a:ext cx="5528121" cy="400110"/>
              </a:xfrm>
              <a:prstGeom prst="rect">
                <a:avLst/>
              </a:prstGeom>
              <a:blipFill>
                <a:blip r:embed="rId3"/>
                <a:stretch>
                  <a:fillRect l="-1103" t="-923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F6594C19-3331-5C87-524F-D376578E7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76" y="1676727"/>
            <a:ext cx="5296639" cy="6763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74690B-B055-93DA-F93A-3F80E7128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37" y="1676727"/>
            <a:ext cx="5296639" cy="31246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4D80C9-D315-F1A6-BBD4-850962A36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176" y="2353096"/>
            <a:ext cx="5293014" cy="20226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9D6952-02B5-B409-E65F-62AA3C3F00C2}"/>
              </a:ext>
            </a:extLst>
          </p:cNvPr>
          <p:cNvSpPr txBox="1"/>
          <p:nvPr/>
        </p:nvSpPr>
        <p:spPr>
          <a:xfrm>
            <a:off x="895350" y="5024163"/>
            <a:ext cx="10991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+mn-cs"/>
              </a:rPr>
              <a:t>기울기는 각 지점에서 낮아지는 방향을 가리킴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기울기가 가리키는 쪽은 각 장소에서 함수의 출력 값을 가장 크게 줄이는 방향임</a:t>
            </a:r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안동엄마까투리" panose="020B0600000101010101" pitchFamily="50" charset="-127"/>
              <a:ea typeface="안동엄마까투리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26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2725426" cy="850047"/>
            <a:chOff x="819150" y="403651"/>
            <a:chExt cx="2725426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27254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effectLst/>
                  <a:uLnTx/>
                  <a:uFillTx/>
                  <a:latin typeface="안동엄마까투리" panose="020B0600000101010101" pitchFamily="50" charset="-127"/>
                  <a:ea typeface="안동엄마까투리" panose="020B0600000101010101" pitchFamily="50" charset="-127"/>
                  <a:cs typeface="+mn-cs"/>
                </a:rPr>
                <a:t>04. </a:t>
              </a:r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Gradient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effectLst/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50000"/>
                        <a:lumOff val="50000"/>
                      </a:prstClr>
                    </a:gs>
                    <a:gs pos="100000">
                      <a:prstClr val="black">
                        <a:lumMod val="50000"/>
                        <a:lumOff val="50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9D6952-02B5-B409-E65F-62AA3C3F00C2}"/>
              </a:ext>
            </a:extLst>
          </p:cNvPr>
          <p:cNvSpPr txBox="1"/>
          <p:nvPr/>
        </p:nvSpPr>
        <p:spPr>
          <a:xfrm>
            <a:off x="895350" y="1307454"/>
            <a:ext cx="1099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Q)</a:t>
            </a:r>
            <a:r>
              <a:rPr lang="ko-KR" altLang="en-US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‘</a:t>
            </a:r>
            <a:r>
              <a:rPr lang="ko-KR" altLang="en-US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기울기가 가리키는 쪽은 각 장소에서 함수의 출력 값을 가장 크게 줄이는 방향</a:t>
            </a:r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’</a:t>
            </a:r>
            <a:r>
              <a:rPr lang="ko-KR" altLang="en-US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의미</a:t>
            </a:r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E0ED1B-4F11-F4BD-2083-8080F1C4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793" y="2071406"/>
            <a:ext cx="5646414" cy="3682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99469A-B75C-8EC9-7421-C165E23395EF}"/>
                  </a:ext>
                </a:extLst>
              </p:cNvPr>
              <p:cNvSpPr txBox="1"/>
              <p:nvPr/>
            </p:nvSpPr>
            <p:spPr>
              <a:xfrm>
                <a:off x="4257963" y="5753850"/>
                <a:ext cx="3676073" cy="374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latinLnBrk="0">
                  <a:defRPr/>
                </a:pPr>
                <a:r>
                  <a:rPr lang="en-US" altLang="ko-KR" dirty="0">
                    <a:solidFill>
                      <a:prstClr val="black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&lt;</a:t>
                </a:r>
                <a:r>
                  <a:rPr lang="ko-KR" altLang="en-US" dirty="0">
                    <a:solidFill>
                      <a:prstClr val="black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그림</a:t>
                </a:r>
                <a:r>
                  <a:rPr lang="en-US" altLang="ko-KR" dirty="0">
                    <a:solidFill>
                      <a:prstClr val="black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&gt;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0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ko-KR" altLang="en-US" b="0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의</a:t>
                </a:r>
                <a:r>
                  <a:rPr kumimoji="0" lang="en-US" altLang="ko-KR" b="0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kumimoji="0" lang="ko-KR" altLang="en-US" b="0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기울기</a:t>
                </a:r>
                <a:endParaRPr kumimoji="0" lang="en-US" altLang="ko-KR" b="0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99469A-B75C-8EC9-7421-C165E233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63" y="5753850"/>
                <a:ext cx="3676073" cy="374783"/>
              </a:xfrm>
              <a:prstGeom prst="rect">
                <a:avLst/>
              </a:prstGeom>
              <a:blipFill>
                <a:blip r:embed="rId4"/>
                <a:stretch>
                  <a:fillRect l="-1325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06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4174541" cy="1015663"/>
            <a:chOff x="819150" y="403651"/>
            <a:chExt cx="4174541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41745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04-1. Gradient Method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0B443-AB6B-B955-DE65-5B6D0DC091AA}"/>
              </a:ext>
            </a:extLst>
          </p:cNvPr>
          <p:cNvSpPr txBox="1"/>
          <p:nvPr/>
        </p:nvSpPr>
        <p:spPr>
          <a:xfrm>
            <a:off x="895350" y="1423719"/>
            <a:ext cx="10991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최적의 매개변수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가중치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편향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학습 시에 찾아야 함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일반적인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Loss Function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은 복잡하고 최솟값이 되는 곳을 짐작하기 어려움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기울기를 잘 이용해 함수의 최솟값을 찾으려는 것</a:t>
            </a:r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(Gradient</a:t>
            </a:r>
            <a:r>
              <a:rPr lang="ko-KR" altLang="en-US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Method,</a:t>
            </a:r>
            <a:r>
              <a:rPr lang="ko-KR" altLang="en-US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경사법</a:t>
            </a:r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  <a:p>
            <a:pPr latinLnBrk="0"/>
            <a:endParaRPr lang="en-US" altLang="ko-KR" sz="2400" dirty="0">
              <a:solidFill>
                <a:srgbClr val="FF000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주의점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각 지점에서 함수의 값을 낮추는 방안을 제시하는 지표가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‘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기울기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＇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라는 것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-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기울어진 방향이 꼭 최솟값을 가리키는 건 아님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-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 방향으로 가야 함수의 값을 줄일 수 있음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7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4174541" cy="1015663"/>
            <a:chOff x="819150" y="403651"/>
            <a:chExt cx="4174541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41745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04-1. Gradient Method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0B443-AB6B-B955-DE65-5B6D0DC091AA}"/>
              </a:ext>
            </a:extLst>
          </p:cNvPr>
          <p:cNvSpPr txBox="1"/>
          <p:nvPr/>
        </p:nvSpPr>
        <p:spPr>
          <a:xfrm>
            <a:off x="895350" y="1423719"/>
            <a:ext cx="10991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Q)</a:t>
            </a:r>
            <a:r>
              <a:rPr lang="ko-KR" altLang="en-US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과정</a:t>
            </a:r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현 위치에서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기울어진 방향으로 일정 거리만큼 이동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이동한 곳에서도 마찬가지로 기울기를 구하고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또 그 기울어진 방향으로 나아가기를 반복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함수의 값을 점차 줄이는 것</a:t>
            </a:r>
            <a:endParaRPr lang="en-US" altLang="ko-KR" sz="2400" dirty="0">
              <a:solidFill>
                <a:srgbClr val="FF000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종류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457200" indent="-457200" latinLnBrk="0">
              <a:buAutoNum type="arabicParenR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Gradient Descent Method(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경사 </a:t>
            </a:r>
            <a:r>
              <a:rPr lang="ko-KR" altLang="en-US" sz="24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하강법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 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최솟값 찾는 것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2) Gradient Ascent Method(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경사 </a:t>
            </a:r>
            <a:r>
              <a:rPr lang="ko-KR" altLang="en-US" sz="24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상승법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 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최댓값 찾는 것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42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4174541" cy="1015663"/>
            <a:chOff x="819150" y="403651"/>
            <a:chExt cx="4174541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41745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04-1. Gradient Method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/>
              <p:nvPr/>
            </p:nvSpPr>
            <p:spPr>
              <a:xfrm>
                <a:off x="895350" y="1423719"/>
                <a:ext cx="10991850" cy="4222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Formula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∂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pPr latinLnBrk="0"/>
                <a:r>
                  <a:rPr lang="en-US" altLang="ko-KR" sz="2400" dirty="0">
                    <a:solidFill>
                      <a:srgbClr val="836967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갱신하는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양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(Learning Rate, </a:t>
                </a:r>
                <a:r>
                  <a:rPr lang="ko-KR" altLang="en-US" sz="2400" dirty="0" err="1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학습률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)</a:t>
                </a: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방식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변수의 값을 갱신하는 단계를 여러 번 반복하면서 서서히 함수의 값을 줄이는 것</a:t>
                </a:r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br>
                  <a:rPr lang="en-US" altLang="ko-KR" sz="2400" u="sng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</a:br>
                <a:r>
                  <a:rPr lang="en-US" altLang="ko-KR" sz="2400" u="sng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Q) Learning Rate </a:t>
                </a:r>
                <a:r>
                  <a:rPr lang="ko-KR" altLang="en-US" sz="2400" u="sng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설정</a:t>
                </a:r>
                <a:r>
                  <a:rPr lang="en-US" altLang="ko-KR" sz="2400" u="sng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?</a:t>
                </a: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0.01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이나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0.0001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등 미리 특정 값으로 </a:t>
                </a:r>
                <a:r>
                  <a:rPr lang="ko-KR" altLang="en-US" sz="2400" dirty="0" err="1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정해두어야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함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</a:t>
                </a: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일반적으로 이 값이 너무 크거나 작으면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‘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좋은 장소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＇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를 찾아갈 수 없음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</a:t>
                </a: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NN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학습에서는 보통 이 값을 변경하면서 올바르게 학습하고 있는지 확인하면서 진행함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1423719"/>
                <a:ext cx="10991850" cy="4222374"/>
              </a:xfrm>
              <a:prstGeom prst="rect">
                <a:avLst/>
              </a:prstGeom>
              <a:blipFill>
                <a:blip r:embed="rId3"/>
                <a:stretch>
                  <a:fillRect l="-887" b="-2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588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4174541" cy="1015663"/>
            <a:chOff x="819150" y="403651"/>
            <a:chExt cx="4174541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41745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04-1. Gradient Method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/>
              <p:nvPr/>
            </p:nvSpPr>
            <p:spPr>
              <a:xfrm>
                <a:off x="895350" y="1423719"/>
                <a:ext cx="10991850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/>
                <a:r>
                  <a:rPr lang="en-US" altLang="ko-KR" sz="2400" u="sng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Q) Gradient Method</a:t>
                </a:r>
                <a:r>
                  <a:rPr lang="ko-KR" altLang="en-US" sz="2400" u="sng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을 이용한 </a:t>
                </a:r>
                <a14:m>
                  <m:oMath xmlns:m="http://schemas.openxmlformats.org/officeDocument/2006/math">
                    <m:r>
                      <a:rPr lang="en-US" altLang="ko-KR" sz="2400" i="1" u="sng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 u="sng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u="sng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u="sng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0" u="sng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 i="0" u="sng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u="sng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u="sng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0" u="sng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0" u="sng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400" i="1" u="sng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 u="sng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u="sng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400" i="0" u="sng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i="0" u="sng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400" i="1" u="sng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 u="sng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0" u="sng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i="0" u="sng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sz="2400" u="sng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의 최솟값</a:t>
                </a:r>
                <a:r>
                  <a:rPr lang="en-US" altLang="ko-KR" sz="2400" u="sng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1423719"/>
                <a:ext cx="10991850" cy="468975"/>
              </a:xfrm>
              <a:prstGeom prst="rect">
                <a:avLst/>
              </a:prstGeom>
              <a:blipFill>
                <a:blip r:embed="rId3"/>
                <a:stretch>
                  <a:fillRect l="-887" t="-9211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BE0A6C7-D97F-5E6B-1D6B-E092E870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1" y="1954249"/>
            <a:ext cx="5821614" cy="3088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A9C2A-0C66-902D-7580-A2C06F6BF1DB}"/>
              </a:ext>
            </a:extLst>
          </p:cNvPr>
          <p:cNvSpPr txBox="1"/>
          <p:nvPr/>
        </p:nvSpPr>
        <p:spPr>
          <a:xfrm>
            <a:off x="895350" y="5043055"/>
            <a:ext cx="10991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Result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(-6.1e-10,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8.1e-10)</a:t>
            </a: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실제로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진정한 최솟값은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(0, 0)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이므로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Gradient method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로 거의 정확한 결과를 얻음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80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8326" y="1767169"/>
            <a:ext cx="2909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CONTENTS</a:t>
            </a:r>
            <a:endParaRPr lang="ko-KR" altLang="en-US" sz="4400" dirty="0">
              <a:gradFill>
                <a:gsLst>
                  <a:gs pos="0">
                    <a:srgbClr val="002060"/>
                  </a:gs>
                  <a:gs pos="100000">
                    <a:srgbClr val="002060"/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88656" y="1807138"/>
            <a:ext cx="53607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01. Data Set Split</a:t>
            </a:r>
          </a:p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02. Loss Function</a:t>
            </a:r>
          </a:p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03. Numerical Differentiation</a:t>
            </a:r>
          </a:p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04. Gradient</a:t>
            </a:r>
          </a:p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05. Algorithms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06F00-414F-60DC-01C0-BEE2A90D3D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D93CD-9535-80D0-0993-6A42436D3925}"/>
              </a:ext>
            </a:extLst>
          </p:cNvPr>
          <p:cNvSpPr txBox="1"/>
          <p:nvPr/>
        </p:nvSpPr>
        <p:spPr>
          <a:xfrm>
            <a:off x="3354603" y="4431860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Book</a:t>
            </a:r>
            <a:endParaRPr lang="ko-KR" altLang="en-US" sz="2800" dirty="0">
              <a:gradFill>
                <a:gsLst>
                  <a:gs pos="0">
                    <a:srgbClr val="002060"/>
                  </a:gs>
                  <a:gs pos="100000">
                    <a:srgbClr val="002060"/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F1531-41AB-116C-9C31-7C3218EE905A}"/>
              </a:ext>
            </a:extLst>
          </p:cNvPr>
          <p:cNvSpPr txBox="1"/>
          <p:nvPr/>
        </p:nvSpPr>
        <p:spPr>
          <a:xfrm>
            <a:off x="5788656" y="4468804"/>
            <a:ext cx="5091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&lt;Deep Learning from Scratch 1&gt;</a:t>
            </a:r>
          </a:p>
          <a:p>
            <a:r>
              <a:rPr lang="en-US" altLang="ko-KR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Ch 4. </a:t>
            </a:r>
            <a:r>
              <a: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신경망 학습</a:t>
            </a:r>
            <a:endParaRPr lang="en-US" altLang="ko-KR" sz="20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392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4174541" cy="1015663"/>
            <a:chOff x="819150" y="403651"/>
            <a:chExt cx="4174541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41745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04-1. Gradient Method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0B443-AB6B-B955-DE65-5B6D0DC091AA}"/>
              </a:ext>
            </a:extLst>
          </p:cNvPr>
          <p:cNvSpPr txBox="1"/>
          <p:nvPr/>
        </p:nvSpPr>
        <p:spPr>
          <a:xfrm>
            <a:off x="895350" y="1423719"/>
            <a:ext cx="10991850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Q) Learning Rate</a:t>
            </a:r>
            <a:r>
              <a:rPr lang="ko-KR" altLang="en-US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너무 크거나 작으면 어떻게 될까</a:t>
            </a:r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A9C2A-0C66-902D-7580-A2C06F6BF1DB}"/>
              </a:ext>
            </a:extLst>
          </p:cNvPr>
          <p:cNvSpPr txBox="1"/>
          <p:nvPr/>
        </p:nvSpPr>
        <p:spPr>
          <a:xfrm>
            <a:off x="895350" y="4134310"/>
            <a:ext cx="1099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Learning Rate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큰 경우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큰 값으로 발산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Learning Rate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작은 경우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거의 갱신되지 않은 채 끝남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값을 적절히 설정해주어야 한다는 것을 알 수 있음</a:t>
            </a:r>
            <a:r>
              <a:rPr lang="en-US" altLang="ko-KR" sz="24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(Hyper-parameter).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906F80-5A30-7EB0-ADF6-1534C325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892693"/>
            <a:ext cx="5856432" cy="21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5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4174541" cy="1015663"/>
            <a:chOff x="819150" y="403651"/>
            <a:chExt cx="4174541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41745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04-1. Gradient Method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4219A8-93F5-5623-D8FE-CDE6290F5FBA}"/>
              </a:ext>
            </a:extLst>
          </p:cNvPr>
          <p:cNvSpPr txBox="1"/>
          <p:nvPr/>
        </p:nvSpPr>
        <p:spPr>
          <a:xfrm>
            <a:off x="895350" y="1423719"/>
            <a:ext cx="10991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u="sng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Q) Hyper-parameter?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Parameter(</a:t>
            </a:r>
            <a:r>
              <a:rPr lang="ko-KR" altLang="en-US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매개변수</a:t>
            </a:r>
            <a:r>
              <a:rPr lang="en-US" altLang="ko-KR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 : Training</a:t>
            </a:r>
            <a:r>
              <a:rPr lang="ko-KR" altLang="en-US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</a:t>
            </a:r>
            <a:r>
              <a:rPr lang="ko-KR" altLang="en-US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와 학습</a:t>
            </a:r>
            <a:r>
              <a:rPr lang="en-US" altLang="ko-KR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알고리즘에 의해 자동으로 획득되는 변수</a:t>
            </a:r>
            <a:endParaRPr lang="en-US" altLang="ko-KR" sz="2400" spc="-1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Hyper-parameter(</a:t>
            </a:r>
            <a:r>
              <a:rPr lang="ko-KR" altLang="en-US" sz="2400" spc="-1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초매개변수</a:t>
            </a:r>
            <a:r>
              <a:rPr lang="en-US" altLang="ko-KR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 : </a:t>
            </a:r>
            <a:r>
              <a:rPr lang="ko-KR" altLang="en-US" sz="2400" spc="-1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사람이 직접 설정해야 하는 변수</a:t>
            </a:r>
            <a:endParaRPr lang="en-US" altLang="ko-KR" sz="2400" spc="-1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Hyper-parameter</a:t>
            </a:r>
            <a:r>
              <a:rPr lang="ko-KR" altLang="en-US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여러 후보 값 중에서 시험을 통해 가장 잘 학습하는 값을 찾는</a:t>
            </a:r>
            <a:endParaRPr lang="en-US" altLang="ko-KR" sz="2400" spc="-100" dirty="0">
              <a:solidFill>
                <a:srgbClr val="FF000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     </a:t>
            </a:r>
            <a:r>
              <a:rPr lang="ko-KR" altLang="en-US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과정을 거쳐야 함</a:t>
            </a:r>
            <a:r>
              <a:rPr lang="en-US" altLang="ko-KR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2174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919663" cy="1015663"/>
            <a:chOff x="819150" y="403651"/>
            <a:chExt cx="3919663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9196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04-2. Gradient in NN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/>
              <p:nvPr/>
            </p:nvSpPr>
            <p:spPr>
              <a:xfrm>
                <a:off x="895350" y="1423719"/>
                <a:ext cx="10419196" cy="5266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NN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학습에서도 기울기를 구해야 함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</a:t>
                </a: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기울기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가중치 매개변수에 대한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Loss Function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의 기울기</a:t>
                </a:r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u="sng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Example</a:t>
                </a: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Shape = 2X3,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가중치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= W, Loss Function = L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인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NN</a:t>
                </a: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Gradient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0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(Loss Function L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이 얼마나 변화하는지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?)</a:t>
                </a: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0" dirty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0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0" dirty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0" dirty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0" dirty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 dirty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 dirty="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0" dirty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altLang="ko-KR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sz="24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ko-KR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4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dirty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ko-KR" sz="24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ko-KR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4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dirty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ko-KR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ko-KR" sz="24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ko-KR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4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dirty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ko-KR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sz="24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ko-KR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4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ko-KR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ko-KR" sz="24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ko-KR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4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ko-KR" sz="24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ko-KR" sz="2400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ko-KR" sz="2400" i="1" dirty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en-US" altLang="ko-KR" sz="2400" dirty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400" i="1" dirty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ko-KR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90B443-AB6B-B955-DE65-5B6D0DC0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1423719"/>
                <a:ext cx="10419196" cy="5266698"/>
              </a:xfrm>
              <a:prstGeom prst="rect">
                <a:avLst/>
              </a:prstGeom>
              <a:blipFill>
                <a:blip r:embed="rId3"/>
                <a:stretch>
                  <a:fillRect l="-936" t="-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914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919663" cy="1015663"/>
            <a:chOff x="819150" y="403651"/>
            <a:chExt cx="3919663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9196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04-2. Gradient in NN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87144D-8DA4-D918-34F1-A43547E1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362164"/>
            <a:ext cx="6327486" cy="3884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237D8-766D-0774-A264-6328AAC425CC}"/>
              </a:ext>
            </a:extLst>
          </p:cNvPr>
          <p:cNvSpPr txBox="1"/>
          <p:nvPr/>
        </p:nvSpPr>
        <p:spPr>
          <a:xfrm>
            <a:off x="7222836" y="1362164"/>
            <a:ext cx="409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메서드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2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개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1) predict(x) : </a:t>
            </a:r>
            <a:r>
              <a:rPr lang="ko-KR" altLang="en-US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예측 수행</a:t>
            </a:r>
            <a:endParaRPr lang="en-US" altLang="ko-KR" sz="2400" dirty="0">
              <a:solidFill>
                <a:schemeClr val="tx1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2) loss(x, t) 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손실 함수의 값</a:t>
            </a:r>
            <a:endParaRPr lang="en-US" altLang="ko-KR" sz="2400" dirty="0">
              <a:solidFill>
                <a:schemeClr val="tx1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678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919663" cy="1015663"/>
            <a:chOff x="819150" y="403651"/>
            <a:chExt cx="3919663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9196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04-2. Gradient in NN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6CAA0A-29B1-220F-89F1-F0E0374FB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1362163"/>
            <a:ext cx="5924888" cy="32560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4BEB28-2379-3903-ED3E-18E618F8C2C4}"/>
              </a:ext>
            </a:extLst>
          </p:cNvPr>
          <p:cNvSpPr txBox="1"/>
          <p:nvPr/>
        </p:nvSpPr>
        <p:spPr>
          <a:xfrm>
            <a:off x="895350" y="4750427"/>
            <a:ext cx="10419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net.W</a:t>
            </a:r>
            <a:r>
              <a:rPr lang="en-US" altLang="ko-KR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: </a:t>
            </a:r>
            <a:r>
              <a:rPr lang="en-US" altLang="ko-KR" sz="2400" dirty="0" err="1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np.random.randn</a:t>
            </a:r>
            <a:r>
              <a:rPr lang="en-US" altLang="ko-KR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(2, 3)</a:t>
            </a:r>
            <a:r>
              <a:rPr lang="ko-KR" altLang="en-US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으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로 나온 가중치 매개변수</a:t>
            </a:r>
            <a:endParaRPr lang="en-US" altLang="ko-KR" sz="2400" dirty="0">
              <a:solidFill>
                <a:schemeClr val="tx1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</a:t>
            </a:r>
            <a:r>
              <a:rPr lang="ko-KR" altLang="en-US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신경망이 예측한 값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 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정답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레이블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</a:t>
            </a:r>
            <a:r>
              <a:rPr lang="en-US" altLang="ko-KR" sz="2400" dirty="0" err="1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et.loss</a:t>
            </a:r>
            <a:r>
              <a:rPr lang="en-US" altLang="ko-KR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(x, t) 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손실함수의 값</a:t>
            </a:r>
            <a:endParaRPr lang="en-US" altLang="ko-KR" sz="2400" dirty="0">
              <a:solidFill>
                <a:schemeClr val="tx1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830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919663" cy="1015663"/>
            <a:chOff x="819150" y="403651"/>
            <a:chExt cx="3919663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9196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04. Gradient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04-2. Gradient in NN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BEB28-2379-3903-ED3E-18E618F8C2C4}"/>
                  </a:ext>
                </a:extLst>
              </p:cNvPr>
              <p:cNvSpPr txBox="1"/>
              <p:nvPr/>
            </p:nvSpPr>
            <p:spPr>
              <a:xfrm>
                <a:off x="895350" y="3102008"/>
                <a:ext cx="10419196" cy="3114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은 대략 </a:t>
                </a:r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을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만큼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늘리면 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Loss Function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의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값은 </a:t>
                </a:r>
                <a14:m>
                  <m:oMath xmlns:m="http://schemas.openxmlformats.org/officeDocument/2006/math">
                    <m:r>
                      <a:rPr lang="en-US" altLang="ko-KR" sz="2400" b="0" i="0" dirty="0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만큼 증가</a:t>
                </a:r>
                <a:endParaRPr lang="en-US" altLang="ko-KR" sz="2400" dirty="0">
                  <a:solidFill>
                    <a:schemeClr val="tx1"/>
                  </a:solidFill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0" dirty="0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은 대략 </a:t>
                </a:r>
                <a14:m>
                  <m:oMath xmlns:m="http://schemas.openxmlformats.org/officeDocument/2006/math">
                    <m:r>
                      <a:rPr lang="en-US" altLang="ko-KR" sz="2400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sz="2400" b="0" i="0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을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만큼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늘리면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Loss Function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의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값은 </a:t>
                </a:r>
                <a14:m>
                  <m:oMath xmlns:m="http://schemas.openxmlformats.org/officeDocument/2006/math">
                    <m:r>
                      <a:rPr lang="en-US" altLang="ko-KR" sz="2400" dirty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만큼 감소</a:t>
                </a:r>
                <a:endParaRPr lang="en-US" altLang="ko-KR" sz="2400" dirty="0">
                  <a:solidFill>
                    <a:schemeClr val="tx1"/>
                  </a:solidFill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Loss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Function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을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줄인다는 관점에서 본다면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dirty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은 음의 방향으로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은 양의 방향으로 갱신해야 함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</a:t>
                </a:r>
              </a:p>
              <a:p>
                <a:pPr latinLnBrk="0"/>
                <a:endParaRPr lang="en-US" altLang="ko-KR" sz="2400" dirty="0">
                  <a:solidFill>
                    <a:schemeClr val="tx1"/>
                  </a:solidFill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-&gt; </a:t>
                </a:r>
                <a:r>
                  <a:rPr lang="ko-KR" altLang="en-US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신경망의 기울기를 구한 다음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, Gradient Method</a:t>
                </a:r>
                <a:r>
                  <a:rPr lang="ko-KR" altLang="en-US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에 따라 가중치 매개변수를</a:t>
                </a:r>
                <a:endParaRPr lang="en-US" altLang="ko-KR" sz="2400" dirty="0">
                  <a:solidFill>
                    <a:srgbClr val="FF0000"/>
                  </a:solidFill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    </a:t>
                </a:r>
                <a:r>
                  <a:rPr lang="ko-KR" altLang="en-US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갱신하기만 하면 됨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4BEB28-2379-3903-ED3E-18E618F8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3102008"/>
                <a:ext cx="10419196" cy="3114379"/>
              </a:xfrm>
              <a:prstGeom prst="rect">
                <a:avLst/>
              </a:prstGeom>
              <a:blipFill>
                <a:blip r:embed="rId3"/>
                <a:stretch>
                  <a:fillRect l="-936" b="-35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D42DB09-4883-1C3F-04D5-5B6AF194A440}"/>
              </a:ext>
            </a:extLst>
          </p:cNvPr>
          <p:cNvSpPr txBox="1"/>
          <p:nvPr/>
        </p:nvSpPr>
        <p:spPr>
          <a:xfrm>
            <a:off x="895350" y="1423719"/>
            <a:ext cx="10991850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Q) </a:t>
            </a:r>
            <a:r>
              <a:rPr lang="ko-KR" altLang="en-US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기울기</a:t>
            </a:r>
            <a:r>
              <a:rPr lang="en-US" altLang="ko-KR" sz="2400" u="sng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(Gradient)?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F2B675-FD8D-42B9-F6B5-ED6C4599B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1892694"/>
            <a:ext cx="6179705" cy="12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124573" cy="850047"/>
            <a:chOff x="819150" y="403651"/>
            <a:chExt cx="3124573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1245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05. Algorithms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931276"/>
            <a:ext cx="109918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전제</a:t>
            </a:r>
            <a:endParaRPr lang="en-US" altLang="ko-KR" sz="2000" u="sng" dirty="0">
              <a:solidFill>
                <a:srgbClr val="0070C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신경망에는 적응 가능한 가중치와 편향이 있음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가중치와 편향을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적응하도록 조정하는 과정을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‘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학습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＇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이라 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단계 </a:t>
            </a:r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Mini-Batch(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미니배치</a:t>
            </a:r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중 일부를 무작위로 가져옴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목표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Mini-Batch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Loss Function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값을 줄이는 것</a:t>
            </a:r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2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단계 </a:t>
            </a:r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Gradient(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기울기</a:t>
            </a:r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 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산출</a:t>
            </a:r>
            <a:endParaRPr lang="en-US" altLang="ko-KR" sz="2000" u="sng" dirty="0">
              <a:solidFill>
                <a:srgbClr val="0070C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단계의 목표를 위해 각 가중치 매개변수의 기울기를 구함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Gradient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Loss Function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값을 가장 작게 하는 방향을 제시함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3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단계 </a:t>
            </a:r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매개변수</a:t>
            </a:r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갱신</a:t>
            </a:r>
            <a:endParaRPr lang="en-US" altLang="ko-KR" sz="2000" u="sng" dirty="0">
              <a:solidFill>
                <a:srgbClr val="0070C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Gradient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방향으로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아주 조금 갱신함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endParaRPr lang="en-US" altLang="ko-KR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4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단계 </a:t>
            </a:r>
            <a:r>
              <a:rPr lang="en-US" altLang="ko-KR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</a:t>
            </a:r>
            <a:r>
              <a:rPr lang="ko-KR" altLang="en-US" sz="2000" u="sng" dirty="0">
                <a:solidFill>
                  <a:srgbClr val="0070C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반복</a:t>
            </a:r>
            <a:endParaRPr lang="en-US" altLang="ko-KR" sz="2000" u="sng" dirty="0">
              <a:solidFill>
                <a:srgbClr val="0070C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1~3</a:t>
            </a:r>
            <a:r>
              <a: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단계를 반복함</a:t>
            </a:r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Stochastic Gradient Descent(</a:t>
            </a:r>
            <a:r>
              <a:rPr lang="ko-KR" altLang="en-US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확률적 경사 </a:t>
            </a:r>
            <a:r>
              <a:rPr lang="ko-KR" altLang="en-US" sz="2000" dirty="0" err="1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하강법</a:t>
            </a:r>
            <a:r>
              <a:rPr lang="en-US" altLang="ko-KR" sz="20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SGD)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55C6B-E41E-3D20-A2E3-B9F371948C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74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73412" y="2572757"/>
            <a:ext cx="3445175" cy="1269147"/>
            <a:chOff x="4373417" y="2639794"/>
            <a:chExt cx="3445175" cy="1269147"/>
          </a:xfrm>
        </p:grpSpPr>
        <p:sp>
          <p:nvSpPr>
            <p:cNvPr id="72" name="TextBox 71"/>
            <p:cNvSpPr txBox="1"/>
            <p:nvPr/>
          </p:nvSpPr>
          <p:spPr>
            <a:xfrm>
              <a:off x="4373417" y="3077944"/>
              <a:ext cx="34451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THANK YOU</a:t>
              </a:r>
              <a:endParaRPr lang="ko-KR" altLang="en-US" sz="48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003637" y="2639794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800" dirty="0">
                <a:gradFill>
                  <a:gsLst>
                    <a:gs pos="0">
                      <a:srgbClr val="0099FF"/>
                    </a:gs>
                    <a:gs pos="100000">
                      <a:srgbClr val="0099FF"/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F026540-D985-447A-C9F5-4BF36EA7E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3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719288" cy="850047"/>
            <a:chOff x="819150" y="403651"/>
            <a:chExt cx="3719288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719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01. Data Set Split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1196548"/>
            <a:ext cx="10991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Data(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훈련 데이터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 / Test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Data(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시험 데이터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  <a:p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범용적으로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사용할 수 있는 모델을 만들기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위해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범용 능력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아직 보지 못한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Data(Training Data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포함되지 않는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Data)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로도 문제를 올바르게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 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풀어내는 능력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Overfitting</a:t>
            </a:r>
          </a:p>
          <a:p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한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Dataset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에만 지나치게 최적화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(over-optimized)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된 상태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55C6B-E41E-3D20-A2E3-B9F371948C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5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677610" cy="850047"/>
            <a:chOff x="819150" y="403651"/>
            <a:chExt cx="3677610" cy="850047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6776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Loss Function</a:t>
              </a:r>
              <a:endParaRPr lang="ko-KR" altLang="en-US" sz="3200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0" scaled="1"/>
                </a:gradFill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5350" y="1196548"/>
            <a:ext cx="10991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NN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에서 사용하는 지표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일반적으로 사용하는 지표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종류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914400" lvl="1" indent="-457200" latinLnBrk="0">
              <a:buFont typeface="+mj-lt"/>
              <a:buAutoNum type="arabicParenR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SSE : Sum of Squares for Error</a:t>
            </a:r>
          </a:p>
          <a:p>
            <a:pPr marL="914400" lvl="1" indent="-457200" latinLnBrk="0">
              <a:buFont typeface="+mj-lt"/>
              <a:buAutoNum type="arabicParenR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CEE : Cross Entropy Error</a:t>
            </a:r>
          </a:p>
          <a:p>
            <a:pPr latinLnBrk="0"/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신경망 성능의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‘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나쁨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＇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을 나타내는 지표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: NN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얼마나 잘 처리하지 못하는지를 나타냄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9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677610" cy="1015663"/>
            <a:chOff x="819150" y="403651"/>
            <a:chExt cx="367761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6776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Loss Function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02-1. SSE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29519A-588E-F4CF-43AD-D07BDE8949C9}"/>
                  </a:ext>
                </a:extLst>
              </p:cNvPr>
              <p:cNvSpPr txBox="1"/>
              <p:nvPr/>
            </p:nvSpPr>
            <p:spPr>
              <a:xfrm>
                <a:off x="895350" y="1423719"/>
                <a:ext cx="10991850" cy="157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Formula :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안동엄마까투리" panose="020B0600000101010101" pitchFamily="50" charset="-127"/>
                      </a:rPr>
                      <m:t>𝐸</m:t>
                    </m:r>
                    <m:r>
                      <a:rPr lang="pt-BR" altLang="ko-KR" sz="2400" i="1" smtClean="0">
                        <a:latin typeface="Cambria Math" panose="02040503050406030204" pitchFamily="18" charset="0"/>
                        <a:ea typeface="안동엄마까투리" panose="020B0600000101010101" pitchFamily="50" charset="-127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pt-BR" altLang="ko-KR" sz="2400" i="1" smtClean="0">
                            <a:latin typeface="Cambria Math" panose="02040503050406030204" pitchFamily="18" charset="0"/>
                            <a:ea typeface="안동엄마까투리" panose="020B0600000101010101" pitchFamily="50" charset="-127"/>
                          </a:rPr>
                        </m:ctrlPr>
                      </m:naryPr>
                      <m:sub>
                        <m:r>
                          <a:rPr lang="pt-BR" altLang="ko-KR" sz="2400" i="1" smtClean="0">
                            <a:latin typeface="Cambria Math" panose="02040503050406030204" pitchFamily="18" charset="0"/>
                            <a:ea typeface="안동엄마까투리" panose="020B0600000101010101" pitchFamily="50" charset="-127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pt-BR" altLang="ko-KR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altLang="ko-KR" sz="24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ko-KR" sz="24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altLang="ko-KR" sz="24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altLang="ko-KR" sz="240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pt-BR" altLang="ko-KR" sz="24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altLang="ko-KR" sz="24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altLang="ko-KR" sz="24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altLang="ko-KR" sz="240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BR" altLang="ko-KR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NN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의 출력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(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추정한 값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)</a:t>
                </a:r>
              </a:p>
              <a:p>
                <a:pPr latinLnBrk="0"/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정답 레이블</a:t>
                </a:r>
                <a:endParaRPr lang="en-US" altLang="ko-KR" sz="2400" dirty="0">
                  <a:solidFill>
                    <a:schemeClr val="tx1"/>
                  </a:solidFill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r>
                      <a:rPr lang="pt-BR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안동엄마까투리" panose="020B0600000101010101" pitchFamily="50" charset="-127"/>
                      </a:rPr>
                      <m:t>𝑘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데이터의 차원 수</a:t>
                </a:r>
                <a:endParaRPr lang="en-US" altLang="ko-KR" sz="2400" dirty="0">
                  <a:solidFill>
                    <a:schemeClr val="tx1"/>
                  </a:solidFill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29519A-588E-F4CF-43AD-D07BDE894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1423719"/>
                <a:ext cx="10991850" cy="1574726"/>
              </a:xfrm>
              <a:prstGeom prst="rect">
                <a:avLst/>
              </a:prstGeom>
              <a:blipFill>
                <a:blip r:embed="rId3"/>
                <a:stretch>
                  <a:fillRect l="-776" t="-37597" b="-8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2EB8A3FD-6FC3-8DB3-E5B9-F3FCA7695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15" y="3056172"/>
            <a:ext cx="5394612" cy="33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0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677610" cy="1015663"/>
            <a:chOff x="819150" y="403651"/>
            <a:chExt cx="367761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6776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Loss Function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02-2. CEE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29519A-588E-F4CF-43AD-D07BDE8949C9}"/>
                  </a:ext>
                </a:extLst>
              </p:cNvPr>
              <p:cNvSpPr txBox="1"/>
              <p:nvPr/>
            </p:nvSpPr>
            <p:spPr>
              <a:xfrm>
                <a:off x="895350" y="1423719"/>
                <a:ext cx="1099185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Formula :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안동엄마까투리" panose="020B0600000101010101" pitchFamily="50" charset="-127"/>
                      </a:rPr>
                      <m:t>𝐸</m:t>
                    </m:r>
                    <m:r>
                      <a:rPr lang="pt-BR" altLang="ko-KR" sz="2400" i="1" smtClean="0">
                        <a:latin typeface="Cambria Math" panose="02040503050406030204" pitchFamily="18" charset="0"/>
                        <a:ea typeface="안동엄마까투리" panose="020B0600000101010101" pitchFamily="50" charset="-127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안동엄마까투리" panose="020B0600000101010101" pitchFamily="50" charset="-127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pt-BR" altLang="ko-KR" sz="2400" i="1" smtClean="0">
                            <a:latin typeface="Cambria Math" panose="02040503050406030204" pitchFamily="18" charset="0"/>
                            <a:ea typeface="안동엄마까투리" panose="020B0600000101010101" pitchFamily="50" charset="-127"/>
                          </a:rPr>
                        </m:ctrlPr>
                      </m:naryPr>
                      <m:sub>
                        <m:r>
                          <a:rPr lang="pt-BR" altLang="ko-KR" sz="2400" i="1" smtClean="0">
                            <a:latin typeface="Cambria Math" panose="02040503050406030204" pitchFamily="18" charset="0"/>
                            <a:ea typeface="안동엄마까투리" panose="020B0600000101010101" pitchFamily="50" charset="-127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altLang="ko-KR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altLang="ko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pt-B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ko-KR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altLang="ko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ko-KR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NN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의 출력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(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추정한 값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)</a:t>
                </a: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정답 레이블</a:t>
                </a:r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r>
                      <a:rPr lang="pt-BR" altLang="ko-KR" sz="2400" i="1">
                        <a:latin typeface="Cambria Math" panose="02040503050406030204" pitchFamily="18" charset="0"/>
                        <a:ea typeface="안동엄마까투리" panose="020B0600000101010101" pitchFamily="50" charset="-127"/>
                      </a:rPr>
                      <m:t>𝑘</m:t>
                    </m:r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데이터의 차원 수</a:t>
                </a:r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29519A-588E-F4CF-43AD-D07BDE894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1423719"/>
                <a:ext cx="10991850" cy="1631216"/>
              </a:xfrm>
              <a:prstGeom prst="rect">
                <a:avLst/>
              </a:prstGeom>
              <a:blipFill>
                <a:blip r:embed="rId3"/>
                <a:stretch>
                  <a:fillRect l="-776" t="-36704" b="-41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4C3702C5-B940-6774-10B3-797F37BC0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15" y="3545031"/>
            <a:ext cx="4345179" cy="2896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39528F-6899-CC9F-7C63-4222ED0B7358}"/>
                  </a:ext>
                </a:extLst>
              </p:cNvPr>
              <p:cNvSpPr txBox="1"/>
              <p:nvPr/>
            </p:nvSpPr>
            <p:spPr>
              <a:xfrm>
                <a:off x="895350" y="3054935"/>
                <a:ext cx="10991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Graph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altLang="ko-KR" sz="2400" dirty="0">
                  <a:solidFill>
                    <a:schemeClr val="tx1"/>
                  </a:solidFill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39528F-6899-CC9F-7C63-4222ED0B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3054935"/>
                <a:ext cx="10991850" cy="461665"/>
              </a:xfrm>
              <a:prstGeom prst="rect">
                <a:avLst/>
              </a:prstGeom>
              <a:blipFill>
                <a:blip r:embed="rId5"/>
                <a:stretch>
                  <a:fillRect l="-776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14B6C54-C0C0-B203-5371-43E6EAAAF81F}"/>
              </a:ext>
            </a:extLst>
          </p:cNvPr>
          <p:cNvSpPr txBox="1"/>
          <p:nvPr/>
        </p:nvSpPr>
        <p:spPr>
          <a:xfrm>
            <a:off x="5332895" y="3545031"/>
            <a:ext cx="5981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x</a:t>
            </a:r>
            <a:r>
              <a:rPr lang="ko-KR" altLang="en-US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</a:t>
            </a:r>
            <a:r>
              <a:rPr lang="en-US" altLang="ko-KR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일 때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y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는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되고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x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가까워질수록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y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값은 점점 </a:t>
            </a:r>
            <a:r>
              <a:rPr lang="ko-KR" altLang="en-US" sz="2400" dirty="0" err="1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작아짐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r>
              <a:rPr lang="en-US" altLang="ko-KR" sz="2400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CEE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도 마찬가지로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정답에 해당하는 출력이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  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커질수록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다가가다가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 출력이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일 때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    0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됨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  <a:endParaRPr lang="en-US" altLang="ko-KR" sz="2400" dirty="0">
              <a:solidFill>
                <a:schemeClr val="tx1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22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677610" cy="1015663"/>
            <a:chOff x="819150" y="403651"/>
            <a:chExt cx="367761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6776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Loss Function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02-2. CEE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AB5902-4180-E1B0-3D43-4981C80B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15" y="1362163"/>
            <a:ext cx="5496212" cy="3529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80CDE4-964D-7A22-3A58-8050B855489C}"/>
              </a:ext>
            </a:extLst>
          </p:cNvPr>
          <p:cNvSpPr txBox="1"/>
          <p:nvPr/>
        </p:nvSpPr>
        <p:spPr>
          <a:xfrm>
            <a:off x="895350" y="4999733"/>
            <a:ext cx="10419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u="sng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Q) np.log</a:t>
            </a:r>
            <a:r>
              <a:rPr lang="ko-KR" altLang="en-US" sz="2400" u="sng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</a:t>
            </a:r>
            <a:r>
              <a:rPr lang="en-US" altLang="ko-KR" sz="2400" u="sng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u="sng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계산할 때 </a:t>
            </a:r>
            <a:r>
              <a:rPr lang="en-US" altLang="ko-KR" sz="2400" u="sng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delta</a:t>
            </a:r>
            <a:r>
              <a:rPr lang="ko-KR" altLang="en-US" sz="2400" u="sng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더한 이유</a:t>
            </a:r>
            <a:r>
              <a:rPr lang="en-US" altLang="ko-KR" sz="2400" u="sng" dirty="0">
                <a:solidFill>
                  <a:schemeClr val="tx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A) log(0)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은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–inf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 되어 더 이상 계산을 진행할 수 없기에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아주 작은 값을 더해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   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절대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0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되지 않도록 하기 위해서 설정해준 것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  <a:endParaRPr lang="en-US" altLang="ko-KR" sz="2400" dirty="0">
              <a:solidFill>
                <a:schemeClr val="tx1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05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4830168" cy="1015663"/>
            <a:chOff x="819150" y="403651"/>
            <a:chExt cx="4830168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48301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Loss Function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02-3. Mini-Batch</a:t>
              </a:r>
              <a:r>
                <a:rPr lang="ko-KR" altLang="en-US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 </a:t>
              </a:r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Training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1623F-243A-2159-CEEA-CAF67BC3A62D}"/>
              </a:ext>
            </a:extLst>
          </p:cNvPr>
          <p:cNvSpPr txBox="1"/>
          <p:nvPr/>
        </p:nvSpPr>
        <p:spPr>
          <a:xfrm>
            <a:off x="895350" y="1423719"/>
            <a:ext cx="1099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 대한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Loss Function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값을 구하고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 값을 최대한 줄여주는 매개변수를 찾아냄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대상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모든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209A00-D68D-7161-1EB1-8EBBDC4E9E76}"/>
                  </a:ext>
                </a:extLst>
              </p:cNvPr>
              <p:cNvSpPr txBox="1"/>
              <p:nvPr/>
            </p:nvSpPr>
            <p:spPr>
              <a:xfrm>
                <a:off x="895350" y="2685603"/>
                <a:ext cx="10991850" cy="2460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CEE Formula 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i="0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400" i="0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2400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400" i="1" dirty="0"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NN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의 출력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(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추정한 값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)</a:t>
                </a: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정답 레이블</a:t>
                </a:r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r>
                      <a:rPr lang="pt-BR" altLang="ko-KR" sz="2400" i="1">
                        <a:latin typeface="Cambria Math" panose="02040503050406030204" pitchFamily="18" charset="0"/>
                        <a:ea typeface="안동엄마까투리" panose="020B0600000101010101" pitchFamily="50" charset="-127"/>
                      </a:rPr>
                      <m:t>𝑘</m:t>
                    </m:r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데이터의 차원 수</a:t>
                </a:r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안동엄마까투리" panose="020B0600000101010101" pitchFamily="50" charset="-127"/>
                      </a:rPr>
                      <m:t>𝑁</m:t>
                    </m:r>
                  </m:oMath>
                </a14:m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: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데이터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개수</a:t>
                </a:r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  <a:p>
                <a:pPr latinLnBrk="0"/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- 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첨자 </a:t>
                </a:r>
                <a:r>
                  <a:rPr lang="en-US" altLang="ko-KR" sz="2400" dirty="0" err="1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nk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: n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번째 데이터의 </a:t>
                </a:r>
                <a:r>
                  <a:rPr lang="en-US" altLang="ko-KR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k</a:t>
                </a:r>
                <a:r>
                  <a:rPr lang="ko-KR" altLang="en-US" sz="24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번째 값</a:t>
                </a:r>
                <a:endParaRPr lang="en-US" altLang="ko-KR" sz="24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209A00-D68D-7161-1EB1-8EBBDC4E9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2685603"/>
                <a:ext cx="10991850" cy="2460545"/>
              </a:xfrm>
              <a:prstGeom prst="rect">
                <a:avLst/>
              </a:prstGeom>
              <a:blipFill>
                <a:blip r:embed="rId3"/>
                <a:stretch>
                  <a:fillRect l="-776" b="-47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22C4E8F-2F5A-D1DE-29C4-1555EEBF4EDB}"/>
              </a:ext>
            </a:extLst>
          </p:cNvPr>
          <p:cNvSpPr txBox="1"/>
          <p:nvPr/>
        </p:nvSpPr>
        <p:spPr>
          <a:xfrm>
            <a:off x="895350" y="5203448"/>
            <a:ext cx="1099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Training Data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로부터 일부만 골라 학습 진행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Mini-Batch</a:t>
            </a:r>
          </a:p>
        </p:txBody>
      </p:sp>
    </p:spTree>
    <p:extLst>
      <p:ext uri="{BB962C8B-B14F-4D97-AF65-F5344CB8AC3E}">
        <p14:creationId xmlns:p14="http://schemas.microsoft.com/office/powerpoint/2010/main" val="400281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5350" y="346501"/>
            <a:ext cx="3677610" cy="1015663"/>
            <a:chOff x="819150" y="403651"/>
            <a:chExt cx="367761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819150" y="403651"/>
              <a:ext cx="36776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02. Loss Function</a:t>
              </a:r>
            </a:p>
            <a:p>
              <a:r>
                <a:rPr lang="en-US" altLang="ko-KR" sz="2800" u="sng" dirty="0">
                  <a:gradFill>
                    <a:gsLst>
                      <a:gs pos="0">
                        <a:srgbClr val="002060"/>
                      </a:gs>
                      <a:gs pos="100000">
                        <a:srgbClr val="002060"/>
                      </a:gs>
                    </a:gsLst>
                    <a:lin ang="0" scaled="1"/>
                  </a:gradFill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02-4. Why?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9150" y="94592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C7B78AC-8C31-6782-64B4-0B5455ECC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6" y="6103430"/>
            <a:ext cx="722508" cy="64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1623F-243A-2159-CEEA-CAF67BC3A62D}"/>
              </a:ext>
            </a:extLst>
          </p:cNvPr>
          <p:cNvSpPr txBox="1"/>
          <p:nvPr/>
        </p:nvSpPr>
        <p:spPr>
          <a:xfrm>
            <a:off x="895350" y="1423719"/>
            <a:ext cx="10991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목표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: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높은 정확도를 끌어내는 매개변수 값을 찾는 것</a:t>
            </a:r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Q) ‘Accuracy’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대신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‘Loss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Function’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을 택하는 이유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A) NN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에서의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‘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미분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(Differentiation)’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역할에 주목하면 해결됨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NN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학습에서는 최적의 매개변수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가중치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편향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를 탐색할 때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Loss Function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 값을 가능한 작게 하는 매개변수 값을 찾음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-&gt;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매개변수의 미분을 계산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 미분 값을 단서로 매개변수의 값을 서서히 갱신하는 과정 반복</a:t>
            </a:r>
            <a:r>
              <a:rPr lang="en-US" altLang="ko-KR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latinLnBrk="0"/>
            <a:endParaRPr lang="en-US" altLang="ko-KR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의미 </a:t>
            </a:r>
            <a:r>
              <a:rPr lang="en-US" altLang="ko-KR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: </a:t>
            </a:r>
            <a:r>
              <a:rPr lang="ko-KR" altLang="en-US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가중치 매개변수의 값을 아주 조금 변화시켰을 때</a:t>
            </a:r>
            <a:r>
              <a:rPr lang="en-US" altLang="ko-KR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Loss Function</a:t>
            </a:r>
            <a:r>
              <a:rPr lang="ko-KR" altLang="en-US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 어떻게 변하나</a:t>
            </a:r>
            <a:r>
              <a:rPr lang="en-US" altLang="ko-KR" sz="2400" spc="-100" dirty="0">
                <a:solidFill>
                  <a:srgbClr val="FF0000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410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</a:gradFill>
            <a:latin typeface="KoPub돋움체 Light" panose="02020603020101020101" pitchFamily="18" charset="-127"/>
            <a:ea typeface="KoPub돋움체 Light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1594</Words>
  <Application>Microsoft Office PowerPoint</Application>
  <PresentationFormat>와이드스크린</PresentationFormat>
  <Paragraphs>207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안동엄마까투리</vt:lpstr>
      <vt:lpstr>맑은 고딕</vt:lpstr>
      <vt:lpstr>Arial</vt:lpstr>
      <vt:lpstr>Cambria Math</vt:lpstr>
      <vt:lpstr>Wingdings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김동현</cp:lastModifiedBy>
  <cp:revision>153</cp:revision>
  <dcterms:created xsi:type="dcterms:W3CDTF">2016-04-02T11:41:56Z</dcterms:created>
  <dcterms:modified xsi:type="dcterms:W3CDTF">2022-07-20T19:59:05Z</dcterms:modified>
</cp:coreProperties>
</file>